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grandir Narrow Bold" panose="020B0604020202020204" charset="0"/>
      <p:regular r:id="rId25"/>
    </p:embeddedFont>
    <p:embeddedFont>
      <p:font typeface="Days" panose="02000505050000020004" charset="0"/>
      <p:regular r:id="rId26"/>
    </p:embeddedFont>
    <p:embeddedFont>
      <p:font typeface="Open Sans" panose="020B0606030504020204" pitchFamily="34" charset="0"/>
      <p:regular r:id="rId27"/>
    </p:embeddedFont>
    <p:embeddedFont>
      <p:font typeface="Open Sans Bold Italics" panose="020B0604020202020204" charset="0"/>
      <p:regular r:id="rId28"/>
    </p:embeddedFont>
    <p:embeddedFont>
      <p:font typeface="Open Sauce Light" panose="020B0604020202020204" charset="0"/>
      <p:regular r:id="rId29"/>
    </p:embeddedFont>
    <p:embeddedFont>
      <p:font typeface="Open Sauce Medium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6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64160" y="1182238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64160" y="3601043"/>
            <a:ext cx="9797149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00"/>
              </a:lnSpc>
            </a:pPr>
            <a:r>
              <a:rPr lang="en-US" sz="5000" spc="185">
                <a:solidFill>
                  <a:srgbClr val="FFFFFF"/>
                </a:solidFill>
                <a:latin typeface="Days"/>
              </a:rPr>
              <a:t>Дипломный проект курса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4160" y="4937059"/>
            <a:ext cx="10841269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00"/>
              </a:lnSpc>
            </a:pPr>
            <a:r>
              <a:rPr lang="en-US" sz="5000" spc="360">
                <a:solidFill>
                  <a:srgbClr val="FFFFFF"/>
                </a:solidFill>
                <a:latin typeface="Open Sauce Medium"/>
              </a:rPr>
              <a:t>«BUSINESS INTELLIGENCE (BI)</a:t>
            </a:r>
          </a:p>
          <a:p>
            <a:pPr algn="just">
              <a:lnSpc>
                <a:spcPts val="5500"/>
              </a:lnSpc>
            </a:pPr>
            <a:r>
              <a:rPr lang="en-US" sz="5000" spc="360">
                <a:solidFill>
                  <a:srgbClr val="FFFFFF"/>
                </a:solidFill>
                <a:latin typeface="Open Sauce Medium"/>
              </a:rPr>
              <a:t>разработчик»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36054" y="1125088"/>
            <a:ext cx="3184003" cy="47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GymBase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9281" y="7254681"/>
            <a:ext cx="8041806" cy="35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</a:rPr>
              <a:t>Автор: https://www.linkedin.com/in/veronikashnip/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200833" y="2177364"/>
            <a:ext cx="10559445" cy="5932273"/>
          </a:xfrm>
          <a:custGeom>
            <a:avLst/>
            <a:gdLst/>
            <a:ahLst/>
            <a:cxnLst/>
            <a:rect l="l" t="t" r="r" b="b"/>
            <a:pathLst>
              <a:path w="10559445" h="5932273">
                <a:moveTo>
                  <a:pt x="0" y="0"/>
                </a:moveTo>
                <a:lnTo>
                  <a:pt x="10559446" y="0"/>
                </a:lnTo>
                <a:lnTo>
                  <a:pt x="10559446" y="5932272"/>
                </a:lnTo>
                <a:lnTo>
                  <a:pt x="0" y="5932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277198"/>
            <a:ext cx="6172133" cy="229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84123" y="679618"/>
            <a:ext cx="13087102" cy="7327797"/>
          </a:xfrm>
          <a:custGeom>
            <a:avLst/>
            <a:gdLst/>
            <a:ahLst/>
            <a:cxnLst/>
            <a:rect l="l" t="t" r="r" b="b"/>
            <a:pathLst>
              <a:path w="13087102" h="7327797">
                <a:moveTo>
                  <a:pt x="0" y="0"/>
                </a:moveTo>
                <a:lnTo>
                  <a:pt x="13087102" y="0"/>
                </a:lnTo>
                <a:lnTo>
                  <a:pt x="13087102" y="7327797"/>
                </a:lnTo>
                <a:lnTo>
                  <a:pt x="0" y="7327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6602" y="2889349"/>
            <a:ext cx="4747521" cy="1764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84123" y="660225"/>
            <a:ext cx="13091397" cy="7332814"/>
          </a:xfrm>
          <a:custGeom>
            <a:avLst/>
            <a:gdLst/>
            <a:ahLst/>
            <a:cxnLst/>
            <a:rect l="l" t="t" r="r" b="b"/>
            <a:pathLst>
              <a:path w="13091397" h="7332814">
                <a:moveTo>
                  <a:pt x="0" y="0"/>
                </a:moveTo>
                <a:lnTo>
                  <a:pt x="13091397" y="0"/>
                </a:lnTo>
                <a:lnTo>
                  <a:pt x="13091397" y="7332814"/>
                </a:lnTo>
                <a:lnTo>
                  <a:pt x="0" y="7332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6602" y="2889349"/>
            <a:ext cx="4747521" cy="1764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84123" y="614338"/>
            <a:ext cx="13084230" cy="7351702"/>
          </a:xfrm>
          <a:custGeom>
            <a:avLst/>
            <a:gdLst/>
            <a:ahLst/>
            <a:cxnLst/>
            <a:rect l="l" t="t" r="r" b="b"/>
            <a:pathLst>
              <a:path w="13084230" h="7351702">
                <a:moveTo>
                  <a:pt x="0" y="0"/>
                </a:moveTo>
                <a:lnTo>
                  <a:pt x="13084230" y="0"/>
                </a:lnTo>
                <a:lnTo>
                  <a:pt x="13084230" y="7351702"/>
                </a:lnTo>
                <a:lnTo>
                  <a:pt x="0" y="7351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6602" y="2889349"/>
            <a:ext cx="4747521" cy="1764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84123" y="580956"/>
            <a:ext cx="12804677" cy="7220683"/>
          </a:xfrm>
          <a:custGeom>
            <a:avLst/>
            <a:gdLst/>
            <a:ahLst/>
            <a:cxnLst/>
            <a:rect l="l" t="t" r="r" b="b"/>
            <a:pathLst>
              <a:path w="12804677" h="7220683">
                <a:moveTo>
                  <a:pt x="0" y="0"/>
                </a:moveTo>
                <a:lnTo>
                  <a:pt x="12804677" y="0"/>
                </a:lnTo>
                <a:lnTo>
                  <a:pt x="12804677" y="7220682"/>
                </a:lnTo>
                <a:lnTo>
                  <a:pt x="0" y="7220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6602" y="2889349"/>
            <a:ext cx="4747521" cy="1764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45165" y="451944"/>
            <a:ext cx="13224625" cy="7248425"/>
          </a:xfrm>
          <a:custGeom>
            <a:avLst/>
            <a:gdLst/>
            <a:ahLst/>
            <a:cxnLst/>
            <a:rect l="l" t="t" r="r" b="b"/>
            <a:pathLst>
              <a:path w="13224625" h="7248425">
                <a:moveTo>
                  <a:pt x="0" y="0"/>
                </a:moveTo>
                <a:lnTo>
                  <a:pt x="13224625" y="0"/>
                </a:lnTo>
                <a:lnTo>
                  <a:pt x="13224625" y="7248424"/>
                </a:lnTo>
                <a:lnTo>
                  <a:pt x="0" y="7248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6602" y="2889349"/>
            <a:ext cx="4747521" cy="1764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33009" y="604699"/>
            <a:ext cx="13088536" cy="7332193"/>
          </a:xfrm>
          <a:custGeom>
            <a:avLst/>
            <a:gdLst/>
            <a:ahLst/>
            <a:cxnLst/>
            <a:rect l="l" t="t" r="r" b="b"/>
            <a:pathLst>
              <a:path w="13088536" h="7332193">
                <a:moveTo>
                  <a:pt x="0" y="0"/>
                </a:moveTo>
                <a:lnTo>
                  <a:pt x="13088536" y="0"/>
                </a:lnTo>
                <a:lnTo>
                  <a:pt x="13088536" y="7332193"/>
                </a:lnTo>
                <a:lnTo>
                  <a:pt x="0" y="7332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6602" y="2889349"/>
            <a:ext cx="4747521" cy="1764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84123" y="703895"/>
            <a:ext cx="13095677" cy="7288949"/>
          </a:xfrm>
          <a:custGeom>
            <a:avLst/>
            <a:gdLst/>
            <a:ahLst/>
            <a:cxnLst/>
            <a:rect l="l" t="t" r="r" b="b"/>
            <a:pathLst>
              <a:path w="13095677" h="7288949">
                <a:moveTo>
                  <a:pt x="0" y="0"/>
                </a:moveTo>
                <a:lnTo>
                  <a:pt x="13095677" y="0"/>
                </a:lnTo>
                <a:lnTo>
                  <a:pt x="13095677" y="7288949"/>
                </a:lnTo>
                <a:lnTo>
                  <a:pt x="0" y="7288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6602" y="2889349"/>
            <a:ext cx="4747521" cy="1764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695656" y="534571"/>
            <a:ext cx="13085667" cy="7356090"/>
          </a:xfrm>
          <a:custGeom>
            <a:avLst/>
            <a:gdLst/>
            <a:ahLst/>
            <a:cxnLst/>
            <a:rect l="l" t="t" r="r" b="b"/>
            <a:pathLst>
              <a:path w="13085667" h="7356090">
                <a:moveTo>
                  <a:pt x="0" y="0"/>
                </a:moveTo>
                <a:lnTo>
                  <a:pt x="13085667" y="0"/>
                </a:lnTo>
                <a:lnTo>
                  <a:pt x="13085667" y="7356090"/>
                </a:lnTo>
                <a:lnTo>
                  <a:pt x="0" y="7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6602" y="2889349"/>
            <a:ext cx="4747521" cy="1764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284885" y="551214"/>
            <a:ext cx="10362284" cy="8205195"/>
          </a:xfrm>
          <a:custGeom>
            <a:avLst/>
            <a:gdLst/>
            <a:ahLst/>
            <a:cxnLst/>
            <a:rect l="l" t="t" r="r" b="b"/>
            <a:pathLst>
              <a:path w="10362284" h="8205195">
                <a:moveTo>
                  <a:pt x="0" y="0"/>
                </a:moveTo>
                <a:lnTo>
                  <a:pt x="10362284" y="0"/>
                </a:lnTo>
                <a:lnTo>
                  <a:pt x="10362284" y="8205195"/>
                </a:lnTo>
                <a:lnTo>
                  <a:pt x="0" y="8205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42028" y="3160857"/>
            <a:ext cx="4747521" cy="1764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Tableau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H="1">
            <a:off x="3838666" y="4174609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64160" y="1182238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713044" y="5572338"/>
            <a:ext cx="2097071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Концептуальное проектирование базы данных (БД)</a:t>
            </a:r>
          </a:p>
          <a:p>
            <a:pPr algn="ctr">
              <a:lnSpc>
                <a:spcPts val="2646"/>
              </a:lnSpc>
            </a:pPr>
            <a:endParaRPr lang="en-US" sz="180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28807" y="4652553"/>
            <a:ext cx="2265543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94264" y="4652553"/>
            <a:ext cx="2265543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26884" y="4652553"/>
            <a:ext cx="2265543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59177" y="4652553"/>
            <a:ext cx="2265543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2736" y="5572338"/>
            <a:ext cx="2097071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Логическое проектирование БД</a:t>
            </a:r>
          </a:p>
          <a:p>
            <a:pPr algn="ctr">
              <a:lnSpc>
                <a:spcPts val="2646"/>
              </a:lnSpc>
            </a:pPr>
            <a:endParaRPr lang="en-US" sz="180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12429" y="5572338"/>
            <a:ext cx="2097071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Физическое проектирование БД</a:t>
            </a:r>
          </a:p>
          <a:p>
            <a:pPr algn="ctr">
              <a:lnSpc>
                <a:spcPts val="2646"/>
              </a:lnSpc>
            </a:pPr>
            <a:endParaRPr lang="en-US" sz="180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562122" y="5572338"/>
            <a:ext cx="2097071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 Заполнение таблиц тестовыми данными</a:t>
            </a:r>
          </a:p>
          <a:p>
            <a:pPr algn="ctr">
              <a:lnSpc>
                <a:spcPts val="2646"/>
              </a:lnSpc>
            </a:pPr>
            <a:endParaRPr lang="en-US" sz="180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13044" y="7666072"/>
            <a:ext cx="2097071" cy="65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Тестирование БД</a:t>
            </a:r>
          </a:p>
          <a:p>
            <a:pPr algn="ctr">
              <a:lnSpc>
                <a:spcPts val="2646"/>
              </a:lnSpc>
            </a:pPr>
            <a:endParaRPr lang="en-US" sz="180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28807" y="6746286"/>
            <a:ext cx="2265543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94264" y="6746286"/>
            <a:ext cx="2265543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26884" y="6746286"/>
            <a:ext cx="2265543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9177" y="6746286"/>
            <a:ext cx="2265543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62736" y="7666072"/>
            <a:ext cx="2097071" cy="98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Создание объектов БД</a:t>
            </a:r>
          </a:p>
          <a:p>
            <a:pPr algn="ctr">
              <a:lnSpc>
                <a:spcPts val="2646"/>
              </a:lnSpc>
            </a:pPr>
            <a:endParaRPr lang="en-US" sz="180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12429" y="7666072"/>
            <a:ext cx="2097071" cy="98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Создание пакетов ETL</a:t>
            </a:r>
          </a:p>
          <a:p>
            <a:pPr algn="ctr">
              <a:lnSpc>
                <a:spcPts val="2646"/>
              </a:lnSpc>
            </a:pPr>
            <a:endParaRPr lang="en-US" sz="180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562122" y="7666072"/>
            <a:ext cx="2097071" cy="98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Визуализация данных в Power BI</a:t>
            </a:r>
          </a:p>
          <a:p>
            <a:pPr algn="ctr">
              <a:lnSpc>
                <a:spcPts val="2646"/>
              </a:lnSpc>
            </a:pPr>
            <a:endParaRPr lang="en-US" sz="180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728056" y="3225285"/>
            <a:ext cx="10610702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200">
                <a:solidFill>
                  <a:srgbClr val="FFFFFF"/>
                </a:solidFill>
                <a:latin typeface="Open Sauce Medium"/>
              </a:rPr>
              <a:t>СОДЕРЖАНИЕ ПРОЕКТА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36054" y="1210813"/>
            <a:ext cx="3184003" cy="387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89">
                <a:solidFill>
                  <a:srgbClr val="FFFFFF"/>
                </a:solidFill>
                <a:latin typeface="Days"/>
              </a:rPr>
              <a:t>GymBase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39943" y="8566375"/>
            <a:ext cx="2265543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28807" y="9210675"/>
            <a:ext cx="2097071" cy="98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Визуализация данных в Tableau</a:t>
            </a:r>
          </a:p>
          <a:p>
            <a:pPr algn="ctr">
              <a:lnSpc>
                <a:spcPts val="2646"/>
              </a:lnSpc>
            </a:pPr>
            <a:endParaRPr lang="en-US" sz="1800">
              <a:solidFill>
                <a:srgbClr val="FFFFFF"/>
              </a:solidFill>
              <a:latin typeface="Open Sauc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82764" y="621593"/>
            <a:ext cx="9999234" cy="7935584"/>
          </a:xfrm>
          <a:custGeom>
            <a:avLst/>
            <a:gdLst/>
            <a:ahLst/>
            <a:cxnLst/>
            <a:rect l="l" t="t" r="r" b="b"/>
            <a:pathLst>
              <a:path w="9999234" h="7935584">
                <a:moveTo>
                  <a:pt x="0" y="0"/>
                </a:moveTo>
                <a:lnTo>
                  <a:pt x="9999234" y="0"/>
                </a:lnTo>
                <a:lnTo>
                  <a:pt x="9999234" y="7935583"/>
                </a:lnTo>
                <a:lnTo>
                  <a:pt x="0" y="7935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42028" y="3160857"/>
            <a:ext cx="4747521" cy="1764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Tableau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36074" y="614021"/>
            <a:ext cx="10223226" cy="8148064"/>
          </a:xfrm>
          <a:custGeom>
            <a:avLst/>
            <a:gdLst/>
            <a:ahLst/>
            <a:cxnLst/>
            <a:rect l="l" t="t" r="r" b="b"/>
            <a:pathLst>
              <a:path w="10223226" h="8148064">
                <a:moveTo>
                  <a:pt x="0" y="0"/>
                </a:moveTo>
                <a:lnTo>
                  <a:pt x="10223226" y="0"/>
                </a:lnTo>
                <a:lnTo>
                  <a:pt x="10223226" y="8148064"/>
                </a:lnTo>
                <a:lnTo>
                  <a:pt x="0" y="814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42028" y="3160857"/>
            <a:ext cx="4747521" cy="1764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Tableau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27660" y="398395"/>
            <a:ext cx="10176539" cy="8147349"/>
          </a:xfrm>
          <a:custGeom>
            <a:avLst/>
            <a:gdLst/>
            <a:ahLst/>
            <a:cxnLst/>
            <a:rect l="l" t="t" r="r" b="b"/>
            <a:pathLst>
              <a:path w="10176539" h="8147349">
                <a:moveTo>
                  <a:pt x="0" y="0"/>
                </a:moveTo>
                <a:lnTo>
                  <a:pt x="10176539" y="0"/>
                </a:lnTo>
                <a:lnTo>
                  <a:pt x="10176539" y="8147349"/>
                </a:lnTo>
                <a:lnTo>
                  <a:pt x="0" y="8147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42028" y="3160857"/>
            <a:ext cx="4747521" cy="1764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Tableau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387967" y="1028700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59861" y="971550"/>
            <a:ext cx="3184003" cy="47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GymBase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4475" y="5067300"/>
            <a:ext cx="15744825" cy="134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7"/>
              </a:lnSpc>
            </a:pPr>
            <a:r>
              <a:rPr lang="en-US" sz="4219">
                <a:solidFill>
                  <a:srgbClr val="FFFFFF"/>
                </a:solidFill>
                <a:latin typeface="Open Sans Bold Italics"/>
              </a:rPr>
              <a:t>"Никогда не сдавайтесь в обучении – это начало успеха." </a:t>
            </a:r>
          </a:p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 Italics"/>
              </a:rPr>
              <a:t> Альберт Эйнштейн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66691">
            <a:off x="-2289058" y="6721802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09911" y="183116"/>
            <a:ext cx="10815829" cy="9075184"/>
          </a:xfrm>
          <a:custGeom>
            <a:avLst/>
            <a:gdLst/>
            <a:ahLst/>
            <a:cxnLst/>
            <a:rect l="l" t="t" r="r" b="b"/>
            <a:pathLst>
              <a:path w="10815829" h="9075184">
                <a:moveTo>
                  <a:pt x="0" y="0"/>
                </a:moveTo>
                <a:lnTo>
                  <a:pt x="10815828" y="0"/>
                </a:lnTo>
                <a:lnTo>
                  <a:pt x="10815828" y="9075184"/>
                </a:lnTo>
                <a:lnTo>
                  <a:pt x="0" y="9075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53" r="-57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39945" y="742357"/>
            <a:ext cx="6261639" cy="127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91"/>
              </a:lnSpc>
            </a:pPr>
            <a:r>
              <a:rPr lang="en-US" sz="4537" spc="145">
                <a:solidFill>
                  <a:srgbClr val="223289"/>
                </a:solidFill>
                <a:latin typeface="Open Sauce Medium"/>
              </a:rPr>
              <a:t>КОНЦЕПТУАЛЬНОЕ ПРОЕКТИРОВАНИЕ</a:t>
            </a:r>
            <a:r>
              <a:rPr lang="en-US" sz="4537" spc="145">
                <a:solidFill>
                  <a:srgbClr val="FFFFFF"/>
                </a:solidFill>
                <a:latin typeface="Open Sauce Medium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0233" y="2078757"/>
            <a:ext cx="5559045" cy="146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000">
                <a:solidFill>
                  <a:srgbClr val="192253"/>
                </a:solidFill>
                <a:latin typeface="Open Sauce Light"/>
              </a:rPr>
              <a:t>ER-диаграмма </a:t>
            </a:r>
          </a:p>
          <a:p>
            <a:pPr algn="ctr">
              <a:lnSpc>
                <a:spcPts val="4410"/>
              </a:lnSpc>
            </a:pPr>
            <a:r>
              <a:rPr lang="en-US" sz="3000">
                <a:solidFill>
                  <a:srgbClr val="192253"/>
                </a:solidFill>
                <a:latin typeface="Open Sauce Light"/>
              </a:rPr>
              <a:t>«Сущность-связь»</a:t>
            </a:r>
          </a:p>
          <a:p>
            <a:pPr algn="ctr">
              <a:lnSpc>
                <a:spcPts val="2900"/>
              </a:lnSpc>
            </a:pPr>
            <a:r>
              <a:rPr lang="en-US" sz="1973">
                <a:solidFill>
                  <a:srgbClr val="192253"/>
                </a:solidFill>
                <a:latin typeface="Open Sauce Light"/>
              </a:rPr>
              <a:t>с использованием  diagrams.net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66691">
            <a:off x="-2118361" y="682348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823503" y="178821"/>
            <a:ext cx="11140370" cy="8837139"/>
          </a:xfrm>
          <a:custGeom>
            <a:avLst/>
            <a:gdLst/>
            <a:ahLst/>
            <a:cxnLst/>
            <a:rect l="l" t="t" r="r" b="b"/>
            <a:pathLst>
              <a:path w="11140370" h="8837139">
                <a:moveTo>
                  <a:pt x="0" y="0"/>
                </a:moveTo>
                <a:lnTo>
                  <a:pt x="11140369" y="0"/>
                </a:lnTo>
                <a:lnTo>
                  <a:pt x="11140369" y="8837139"/>
                </a:lnTo>
                <a:lnTo>
                  <a:pt x="0" y="8837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82" r="-126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01857" y="1066800"/>
            <a:ext cx="6899678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160">
                <a:solidFill>
                  <a:srgbClr val="223289"/>
                </a:solidFill>
                <a:latin typeface="Open Sauce Medium"/>
              </a:rPr>
              <a:t>ЛОГИЧЕСКОЕ  ПРОЕКТИРОВАНИЕ</a:t>
            </a:r>
            <a:r>
              <a:rPr lang="en-US" sz="5000" spc="160">
                <a:solidFill>
                  <a:srgbClr val="FFFFFF"/>
                </a:solidFill>
                <a:latin typeface="Open Sauce Medium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484532" y="2425700"/>
            <a:ext cx="5559045" cy="35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1973">
                <a:solidFill>
                  <a:srgbClr val="192253"/>
                </a:solidFill>
                <a:latin typeface="Open Sauce Light"/>
              </a:rPr>
              <a:t>С использованием  diagrams.net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66691">
            <a:off x="-2118361" y="682348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48855" y="316071"/>
            <a:ext cx="10792483" cy="8823584"/>
          </a:xfrm>
          <a:custGeom>
            <a:avLst/>
            <a:gdLst/>
            <a:ahLst/>
            <a:cxnLst/>
            <a:rect l="l" t="t" r="r" b="b"/>
            <a:pathLst>
              <a:path w="10792483" h="8823584">
                <a:moveTo>
                  <a:pt x="0" y="0"/>
                </a:moveTo>
                <a:lnTo>
                  <a:pt x="10792483" y="0"/>
                </a:lnTo>
                <a:lnTo>
                  <a:pt x="10792483" y="8823584"/>
                </a:lnTo>
                <a:lnTo>
                  <a:pt x="0" y="8823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48037" y="1338278"/>
            <a:ext cx="6899678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160">
                <a:solidFill>
                  <a:srgbClr val="223289"/>
                </a:solidFill>
                <a:latin typeface="Open Sauce Medium"/>
              </a:rPr>
              <a:t>ФИЗИЧЕСКОЕ ПРОЕКТИРОВАНИЕ</a:t>
            </a:r>
            <a:r>
              <a:rPr lang="en-US" sz="5000" spc="160">
                <a:solidFill>
                  <a:srgbClr val="FFFFFF"/>
                </a:solidFill>
                <a:latin typeface="Open Sauce Medium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5937" y="2987967"/>
            <a:ext cx="4431718" cy="214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3999">
                <a:solidFill>
                  <a:srgbClr val="192253"/>
                </a:solidFill>
                <a:latin typeface="Open Sauce Light"/>
              </a:rPr>
              <a:t>Создание таблиц</a:t>
            </a:r>
          </a:p>
          <a:p>
            <a:pPr algn="ctr">
              <a:lnSpc>
                <a:spcPts val="2312"/>
              </a:lnSpc>
            </a:pPr>
            <a:endParaRPr lang="en-US" sz="3999">
              <a:solidFill>
                <a:srgbClr val="192253"/>
              </a:solidFill>
              <a:latin typeface="Open Sauce Light"/>
            </a:endParaRPr>
          </a:p>
          <a:p>
            <a:pPr algn="ctr">
              <a:lnSpc>
                <a:spcPts val="2940"/>
              </a:lnSpc>
            </a:pPr>
            <a:r>
              <a:rPr lang="en-US" sz="2000">
                <a:solidFill>
                  <a:srgbClr val="192253"/>
                </a:solidFill>
                <a:latin typeface="Open Sauce Light"/>
              </a:rPr>
              <a:t>с использованием</a:t>
            </a:r>
          </a:p>
          <a:p>
            <a:pPr algn="ctr">
              <a:lnSpc>
                <a:spcPts val="2940"/>
              </a:lnSpc>
            </a:pPr>
            <a:r>
              <a:rPr lang="en-US" sz="2000">
                <a:solidFill>
                  <a:srgbClr val="192253"/>
                </a:solidFill>
                <a:latin typeface="Open Sauce Light"/>
              </a:rPr>
              <a:t> MS SQL Server Management Studio (SSMS)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28867" y="9316923"/>
            <a:ext cx="62884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[...]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5455025" y="1787215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86010" y="360400"/>
            <a:ext cx="10813128" cy="9781301"/>
          </a:xfrm>
          <a:custGeom>
            <a:avLst/>
            <a:gdLst/>
            <a:ahLst/>
            <a:cxnLst/>
            <a:rect l="l" t="t" r="r" b="b"/>
            <a:pathLst>
              <a:path w="10813128" h="9781301">
                <a:moveTo>
                  <a:pt x="0" y="0"/>
                </a:moveTo>
                <a:lnTo>
                  <a:pt x="10813128" y="0"/>
                </a:lnTo>
                <a:lnTo>
                  <a:pt x="10813128" y="9781301"/>
                </a:lnTo>
                <a:lnTo>
                  <a:pt x="0" y="9781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434365" y="5143500"/>
            <a:ext cx="5095419" cy="3649594"/>
          </a:xfrm>
          <a:custGeom>
            <a:avLst/>
            <a:gdLst/>
            <a:ahLst/>
            <a:cxnLst/>
            <a:rect l="l" t="t" r="r" b="b"/>
            <a:pathLst>
              <a:path w="5095419" h="3649594">
                <a:moveTo>
                  <a:pt x="0" y="0"/>
                </a:moveTo>
                <a:lnTo>
                  <a:pt x="5095419" y="0"/>
                </a:lnTo>
                <a:lnTo>
                  <a:pt x="5095419" y="3649594"/>
                </a:lnTo>
                <a:lnTo>
                  <a:pt x="0" y="3649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434365" y="1894245"/>
            <a:ext cx="5866247" cy="239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38"/>
              </a:lnSpc>
            </a:pPr>
            <a:r>
              <a:rPr lang="en-US" sz="4307" spc="137">
                <a:solidFill>
                  <a:srgbClr val="223289"/>
                </a:solidFill>
                <a:latin typeface="Open Sauce Medium"/>
              </a:rPr>
              <a:t>ЗАПОЛНЕНИЕ ТАБЛИЦ ТЕСТОВЫМИ ДАННЫМИ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4365" y="4372178"/>
            <a:ext cx="4866908" cy="467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2"/>
              </a:lnSpc>
            </a:pPr>
            <a:r>
              <a:rPr lang="en-US" sz="2716">
                <a:solidFill>
                  <a:srgbClr val="192253"/>
                </a:solidFill>
                <a:latin typeface="Open Sans"/>
              </a:rPr>
              <a:t>На примере таблицы Filials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36679" y="9745578"/>
            <a:ext cx="4624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[...]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5736201" y="1835493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27560" y="5143500"/>
            <a:ext cx="5558508" cy="4219516"/>
          </a:xfrm>
          <a:custGeom>
            <a:avLst/>
            <a:gdLst/>
            <a:ahLst/>
            <a:cxnLst/>
            <a:rect l="l" t="t" r="r" b="b"/>
            <a:pathLst>
              <a:path w="5558508" h="4219516">
                <a:moveTo>
                  <a:pt x="0" y="0"/>
                </a:moveTo>
                <a:lnTo>
                  <a:pt x="5558508" y="0"/>
                </a:lnTo>
                <a:lnTo>
                  <a:pt x="5558508" y="4219516"/>
                </a:lnTo>
                <a:lnTo>
                  <a:pt x="0" y="4219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038517"/>
            <a:ext cx="10576347" cy="8219783"/>
          </a:xfrm>
          <a:custGeom>
            <a:avLst/>
            <a:gdLst/>
            <a:ahLst/>
            <a:cxnLst/>
            <a:rect l="l" t="t" r="r" b="b"/>
            <a:pathLst>
              <a:path w="10576347" h="8219783">
                <a:moveTo>
                  <a:pt x="0" y="0"/>
                </a:moveTo>
                <a:lnTo>
                  <a:pt x="10576347" y="0"/>
                </a:lnTo>
                <a:lnTo>
                  <a:pt x="10576347" y="8219783"/>
                </a:lnTo>
                <a:lnTo>
                  <a:pt x="0" y="82197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572591" y="605524"/>
            <a:ext cx="6899678" cy="154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223289"/>
                </a:solidFill>
                <a:latin typeface="Open Sauce Medium"/>
              </a:rPr>
              <a:t>СОЗДАНИЕ ОБЪЕКТОВ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72591" y="2353864"/>
            <a:ext cx="486844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23289"/>
                </a:solidFill>
                <a:latin typeface="Open Sans"/>
              </a:rPr>
              <a:t>Представление (VIEW)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7471" y="9805152"/>
            <a:ext cx="4624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[...]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72591" y="3162854"/>
            <a:ext cx="4244082" cy="101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2"/>
              </a:lnSpc>
            </a:pPr>
            <a:r>
              <a:rPr lang="en-US" sz="1922" dirty="0" err="1">
                <a:solidFill>
                  <a:srgbClr val="192253"/>
                </a:solidFill>
                <a:latin typeface="Open Sans"/>
              </a:rPr>
              <a:t>для</a:t>
            </a:r>
            <a:r>
              <a:rPr lang="en-US" sz="1922" dirty="0">
                <a:solidFill>
                  <a:srgbClr val="192253"/>
                </a:solidFill>
                <a:latin typeface="Open Sans"/>
              </a:rPr>
              <a:t> </a:t>
            </a:r>
            <a:r>
              <a:rPr lang="en-US" sz="1922" dirty="0" err="1">
                <a:solidFill>
                  <a:srgbClr val="192253"/>
                </a:solidFill>
                <a:latin typeface="Open Sans"/>
              </a:rPr>
              <a:t>связи</a:t>
            </a:r>
            <a:r>
              <a:rPr lang="en-US" sz="1922" dirty="0">
                <a:solidFill>
                  <a:srgbClr val="192253"/>
                </a:solidFill>
                <a:latin typeface="Open Sans"/>
              </a:rPr>
              <a:t> </a:t>
            </a:r>
          </a:p>
          <a:p>
            <a:pPr algn="ctr">
              <a:lnSpc>
                <a:spcPts val="2692"/>
              </a:lnSpc>
            </a:pPr>
            <a:r>
              <a:rPr lang="en-US" sz="1922" dirty="0">
                <a:solidFill>
                  <a:srgbClr val="192253"/>
                </a:solidFill>
                <a:latin typeface="Open Sans"/>
              </a:rPr>
              <a:t> </a:t>
            </a:r>
            <a:r>
              <a:rPr lang="en-US" sz="1922" dirty="0" err="1">
                <a:solidFill>
                  <a:srgbClr val="192253"/>
                </a:solidFill>
                <a:latin typeface="Open Sans"/>
              </a:rPr>
              <a:t>таблицы</a:t>
            </a:r>
            <a:r>
              <a:rPr lang="en-US" sz="1922" dirty="0">
                <a:solidFill>
                  <a:srgbClr val="192253"/>
                </a:solidFill>
                <a:latin typeface="Open Sans"/>
              </a:rPr>
              <a:t> </a:t>
            </a:r>
            <a:r>
              <a:rPr lang="en-US" sz="1922" dirty="0" err="1">
                <a:solidFill>
                  <a:srgbClr val="192253"/>
                </a:solidFill>
                <a:latin typeface="Open Sans"/>
              </a:rPr>
              <a:t>VisitClients</a:t>
            </a:r>
            <a:r>
              <a:rPr lang="en-US" sz="1922" dirty="0">
                <a:solidFill>
                  <a:srgbClr val="192253"/>
                </a:solidFill>
                <a:latin typeface="Open Sans"/>
              </a:rPr>
              <a:t> (</a:t>
            </a:r>
            <a:r>
              <a:rPr lang="en-US" sz="1922" dirty="0" err="1">
                <a:solidFill>
                  <a:srgbClr val="192253"/>
                </a:solidFill>
                <a:latin typeface="Open Sans"/>
              </a:rPr>
              <a:t>фактовая</a:t>
            </a:r>
            <a:r>
              <a:rPr lang="en-US" sz="1922" dirty="0">
                <a:solidFill>
                  <a:srgbClr val="192253"/>
                </a:solidFill>
                <a:latin typeface="Open Sans"/>
              </a:rPr>
              <a:t>) </a:t>
            </a:r>
          </a:p>
          <a:p>
            <a:pPr algn="ctr">
              <a:lnSpc>
                <a:spcPts val="2692"/>
              </a:lnSpc>
            </a:pPr>
            <a:r>
              <a:rPr lang="en-US" sz="1922" dirty="0">
                <a:solidFill>
                  <a:srgbClr val="192253"/>
                </a:solidFill>
                <a:latin typeface="Open Sans"/>
              </a:rPr>
              <a:t>с </a:t>
            </a:r>
            <a:r>
              <a:rPr lang="en-US" sz="1922" dirty="0" err="1">
                <a:solidFill>
                  <a:srgbClr val="192253"/>
                </a:solidFill>
                <a:latin typeface="Open Sans"/>
              </a:rPr>
              <a:t>таблицами</a:t>
            </a:r>
            <a:r>
              <a:rPr lang="en-US" sz="1922" dirty="0">
                <a:solidFill>
                  <a:srgbClr val="192253"/>
                </a:solidFill>
                <a:latin typeface="Open Sans"/>
              </a:rPr>
              <a:t> </a:t>
            </a:r>
            <a:r>
              <a:rPr lang="en-US" sz="1922" dirty="0" err="1">
                <a:solidFill>
                  <a:srgbClr val="192253"/>
                </a:solidFill>
                <a:latin typeface="Open Sans"/>
              </a:rPr>
              <a:t>справочниками</a:t>
            </a:r>
            <a:endParaRPr lang="en-US" sz="1922" dirty="0">
              <a:solidFill>
                <a:srgbClr val="192253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83024" y="3975388"/>
            <a:ext cx="5619415" cy="5465885"/>
          </a:xfrm>
          <a:custGeom>
            <a:avLst/>
            <a:gdLst/>
            <a:ahLst/>
            <a:cxnLst/>
            <a:rect l="l" t="t" r="r" b="b"/>
            <a:pathLst>
              <a:path w="5619415" h="5465885">
                <a:moveTo>
                  <a:pt x="0" y="0"/>
                </a:moveTo>
                <a:lnTo>
                  <a:pt x="5619415" y="0"/>
                </a:lnTo>
                <a:lnTo>
                  <a:pt x="5619415" y="5465885"/>
                </a:lnTo>
                <a:lnTo>
                  <a:pt x="0" y="5465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2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390437" y="1028700"/>
            <a:ext cx="10471753" cy="4336557"/>
          </a:xfrm>
          <a:custGeom>
            <a:avLst/>
            <a:gdLst/>
            <a:ahLst/>
            <a:cxnLst/>
            <a:rect l="l" t="t" r="r" b="b"/>
            <a:pathLst>
              <a:path w="10471753" h="4336557">
                <a:moveTo>
                  <a:pt x="0" y="0"/>
                </a:moveTo>
                <a:lnTo>
                  <a:pt x="10471753" y="0"/>
                </a:lnTo>
                <a:lnTo>
                  <a:pt x="10471753" y="4336557"/>
                </a:lnTo>
                <a:lnTo>
                  <a:pt x="0" y="4336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1809" r="-65553" b="-1024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85850"/>
            <a:ext cx="5473970" cy="153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Создание пакетов ETL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39716"/>
            <a:ext cx="5673739" cy="81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6"/>
              </a:lnSpc>
            </a:pPr>
            <a:r>
              <a:rPr lang="en-US" sz="2347">
                <a:solidFill>
                  <a:srgbClr val="000000"/>
                </a:solidFill>
                <a:latin typeface="Open Sans"/>
              </a:rPr>
              <a:t>с использованием</a:t>
            </a:r>
          </a:p>
          <a:p>
            <a:pPr>
              <a:lnSpc>
                <a:spcPts val="3286"/>
              </a:lnSpc>
            </a:pPr>
            <a:r>
              <a:rPr lang="en-US" sz="2347">
                <a:solidFill>
                  <a:srgbClr val="000000"/>
                </a:solidFill>
                <a:latin typeface="Open Sans"/>
              </a:rPr>
              <a:t>MS SQL Server Integration Services (SSIS)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51950" y="5502799"/>
            <a:ext cx="9332993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Создан SSIS пакет для добавления 10 новых строк в таблицу ФАКТОВ.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Источником для SSIS пакета был запрос, где  заджойнины все дименшены и факт. Все внешние ключи заменены на альтенативные из дименшена.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85987" y="1838000"/>
            <a:ext cx="9902984" cy="5215962"/>
          </a:xfrm>
          <a:custGeom>
            <a:avLst/>
            <a:gdLst/>
            <a:ahLst/>
            <a:cxnLst/>
            <a:rect l="l" t="t" r="r" b="b"/>
            <a:pathLst>
              <a:path w="9902984" h="5215962">
                <a:moveTo>
                  <a:pt x="0" y="0"/>
                </a:moveTo>
                <a:lnTo>
                  <a:pt x="9902984" y="0"/>
                </a:lnTo>
                <a:lnTo>
                  <a:pt x="9902984" y="5215962"/>
                </a:lnTo>
                <a:lnTo>
                  <a:pt x="0" y="5215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4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2225" y="5977025"/>
            <a:ext cx="7279725" cy="3846836"/>
          </a:xfrm>
          <a:custGeom>
            <a:avLst/>
            <a:gdLst/>
            <a:ahLst/>
            <a:cxnLst/>
            <a:rect l="l" t="t" r="r" b="b"/>
            <a:pathLst>
              <a:path w="7279725" h="3846836">
                <a:moveTo>
                  <a:pt x="0" y="0"/>
                </a:moveTo>
                <a:lnTo>
                  <a:pt x="7279725" y="0"/>
                </a:lnTo>
                <a:lnTo>
                  <a:pt x="7279725" y="3846837"/>
                </a:lnTo>
                <a:lnTo>
                  <a:pt x="0" y="3846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13" r="-24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2277198"/>
            <a:ext cx="6172133" cy="229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263</Words>
  <Application>Microsoft Office PowerPoint</Application>
  <PresentationFormat>Произвольный</PresentationFormat>
  <Paragraphs>82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2" baseType="lpstr">
      <vt:lpstr>Days</vt:lpstr>
      <vt:lpstr>Open Sauce Medium</vt:lpstr>
      <vt:lpstr>Calibri</vt:lpstr>
      <vt:lpstr>Agrandir Narrow Bold</vt:lpstr>
      <vt:lpstr>Open Sans Bold Italics</vt:lpstr>
      <vt:lpstr>Open Sans</vt:lpstr>
      <vt:lpstr>Arial</vt:lpstr>
      <vt:lpstr>Open Sauce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Автор:</dc:title>
  <cp:lastModifiedBy>Veronika Shnip</cp:lastModifiedBy>
  <cp:revision>2</cp:revision>
  <dcterms:created xsi:type="dcterms:W3CDTF">2006-08-16T00:00:00Z</dcterms:created>
  <dcterms:modified xsi:type="dcterms:W3CDTF">2024-03-19T21:46:04Z</dcterms:modified>
  <dc:identifier>DAF_s3jnsPg</dc:identifier>
</cp:coreProperties>
</file>